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65" r:id="rId8"/>
    <p:sldId id="266" r:id="rId9"/>
    <p:sldId id="276" r:id="rId10"/>
    <p:sldId id="279" r:id="rId11"/>
    <p:sldId id="278" r:id="rId12"/>
    <p:sldId id="268" r:id="rId13"/>
    <p:sldId id="269" r:id="rId14"/>
    <p:sldId id="270" r:id="rId15"/>
    <p:sldId id="271" r:id="rId16"/>
    <p:sldId id="273" r:id="rId17"/>
    <p:sldId id="274" r:id="rId18"/>
    <p:sldId id="264" r:id="rId19"/>
    <p:sldId id="275" r:id="rId2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ago Silva" initials="HS" lastIdx="1" clrIdx="0">
    <p:extLst>
      <p:ext uri="{19B8F6BF-5375-455C-9EA6-DF929625EA0E}">
        <p15:presenceInfo xmlns:p15="http://schemas.microsoft.com/office/powerpoint/2012/main" userId="S::hyago.silva@vstelecom.com.br::1a355961-30fc-491b-b677-44b4bdacb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49EE820-1B8A-4C70-56C2-0A8800A0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344151"/>
            <a:ext cx="8229198" cy="54861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2E97A-4834-1571-E79A-8273699D9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3" y="2344151"/>
            <a:ext cx="8229198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4FD874B-65A0-7103-E05B-F05D98590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2330450"/>
            <a:ext cx="14935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">
            <a:extLst>
              <a:ext uri="{FF2B5EF4-FFF2-40B4-BE49-F238E27FC236}">
                <a16:creationId xmlns:a16="http://schemas.microsoft.com/office/drawing/2014/main" id="{25238277-ED9D-FE09-BA29-C2E8003B04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493" y="0"/>
            <a:ext cx="5875134" cy="1030605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90A3C0A-D8D1-A7E5-9B19-EFF17132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38" y="654050"/>
            <a:ext cx="8300420" cy="417830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478C0B8E-9A07-911D-7234-ACAF0261A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015" y="5123048"/>
            <a:ext cx="8345943" cy="47422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628777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185" dirty="0"/>
              <a:t>Edge</a:t>
            </a:r>
            <a:r>
              <a:rPr sz="2950" spc="-235" dirty="0"/>
              <a:t> </a:t>
            </a:r>
            <a:r>
              <a:rPr sz="2950" spc="-105" dirty="0"/>
              <a:t>Computing</a:t>
            </a:r>
            <a:r>
              <a:rPr sz="2950" spc="-235" dirty="0"/>
              <a:t> </a:t>
            </a:r>
            <a:r>
              <a:rPr sz="2950" spc="-114" dirty="0"/>
              <a:t>Use</a:t>
            </a:r>
            <a:r>
              <a:rPr sz="2950" spc="-229" dirty="0"/>
              <a:t> </a:t>
            </a:r>
            <a:r>
              <a:rPr sz="2950" spc="-215" dirty="0"/>
              <a:t>Cases</a:t>
            </a:r>
            <a:r>
              <a:rPr sz="2950" spc="-235" dirty="0"/>
              <a:t> </a:t>
            </a:r>
            <a:r>
              <a:rPr sz="2950" spc="-30" dirty="0"/>
              <a:t>in</a:t>
            </a:r>
            <a:r>
              <a:rPr sz="2950" spc="-229" dirty="0"/>
              <a:t> </a:t>
            </a:r>
            <a:r>
              <a:rPr sz="2950" spc="-75" dirty="0"/>
              <a:t>Vehicle</a:t>
            </a:r>
            <a:r>
              <a:rPr sz="2950" spc="-235" dirty="0"/>
              <a:t> </a:t>
            </a:r>
            <a:r>
              <a:rPr sz="2950" spc="-80" dirty="0"/>
              <a:t>Tracking</a:t>
            </a:r>
            <a:endParaRPr sz="295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167" y="3114154"/>
            <a:ext cx="1268996" cy="1815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304" y="3433089"/>
            <a:ext cx="2213704" cy="323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165" y="3433089"/>
            <a:ext cx="2152764" cy="3238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2963" y="2949263"/>
            <a:ext cx="6901180" cy="2393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98065" marR="5080" indent="-2286000">
              <a:lnSpc>
                <a:spcPts val="3070"/>
              </a:lnSpc>
              <a:spcBef>
                <a:spcPts val="240"/>
              </a:spcBef>
              <a:tabLst>
                <a:tab pos="2447925" algn="l"/>
                <a:tab pos="4766945" algn="l"/>
              </a:tabLst>
            </a:pPr>
            <a:r>
              <a:rPr sz="2600" spc="-10" dirty="0">
                <a:latin typeface="Trebuchet MS"/>
                <a:cs typeface="Trebuchet MS"/>
              </a:rPr>
              <a:t>Various</a:t>
            </a:r>
            <a:r>
              <a:rPr sz="2600" dirty="0">
                <a:latin typeface="Trebuchet MS"/>
                <a:cs typeface="Trebuchet MS"/>
              </a:rPr>
              <a:t>		</a:t>
            </a:r>
            <a:r>
              <a:rPr sz="2600" spc="-105" dirty="0">
                <a:latin typeface="Trebuchet MS"/>
                <a:cs typeface="Trebuchet MS"/>
              </a:rPr>
              <a:t>demonstrate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effectiveness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of in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325" dirty="0">
                <a:latin typeface="Trebuchet MS"/>
                <a:cs typeface="Trebuchet MS"/>
              </a:rPr>
              <a:t>,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including</a:t>
            </a:r>
            <a:r>
              <a:rPr sz="2600" spc="-23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real-</a:t>
            </a:r>
            <a:endParaRPr sz="2600">
              <a:latin typeface="Trebuchet MS"/>
              <a:cs typeface="Trebuchet MS"/>
            </a:endParaRPr>
          </a:p>
          <a:p>
            <a:pPr marL="12700" marR="212725">
              <a:lnSpc>
                <a:spcPts val="3080"/>
              </a:lnSpc>
              <a:spcBef>
                <a:spcPts val="75"/>
              </a:spcBef>
            </a:pPr>
            <a:r>
              <a:rPr sz="2600" spc="-125" dirty="0">
                <a:latin typeface="Trebuchet MS"/>
                <a:cs typeface="Trebuchet MS"/>
              </a:rPr>
              <a:t>time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route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optimization,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predictive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maintenance, </a:t>
            </a:r>
            <a:r>
              <a:rPr sz="2600" spc="-55" dirty="0">
                <a:latin typeface="Trebuchet MS"/>
                <a:cs typeface="Trebuchet MS"/>
              </a:rPr>
              <a:t>and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driver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behavior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analysis.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These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applications</a:t>
            </a:r>
            <a:endParaRPr sz="2600">
              <a:latin typeface="Trebuchet MS"/>
              <a:cs typeface="Trebuchet MS"/>
            </a:endParaRPr>
          </a:p>
          <a:p>
            <a:pPr marL="12700" marR="654685">
              <a:lnSpc>
                <a:spcPts val="3080"/>
              </a:lnSpc>
              <a:spcBef>
                <a:spcPts val="65"/>
              </a:spcBef>
            </a:pPr>
            <a:r>
              <a:rPr sz="2600" spc="-65" dirty="0">
                <a:latin typeface="Trebuchet MS"/>
                <a:cs typeface="Trebuchet MS"/>
              </a:rPr>
              <a:t>showcase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potential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of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edge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computing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for </a:t>
            </a:r>
            <a:r>
              <a:rPr sz="2600" spc="-95" dirty="0">
                <a:latin typeface="Trebuchet MS"/>
                <a:cs typeface="Trebuchet MS"/>
              </a:rPr>
              <a:t>transforming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transportation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management.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55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504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23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85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55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75641" y="2159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6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54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606"/>
                  </a:lnTo>
                  <a:lnTo>
                    <a:pt x="128144" y="2158"/>
                  </a:lnTo>
                  <a:lnTo>
                    <a:pt x="136145" y="723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67768" y="723"/>
                  </a:lnTo>
                  <a:lnTo>
                    <a:pt x="175769" y="2158"/>
                  </a:lnTo>
                  <a:lnTo>
                    <a:pt x="183643" y="3606"/>
                  </a:lnTo>
                  <a:lnTo>
                    <a:pt x="191517" y="5041"/>
                  </a:lnTo>
                  <a:lnTo>
                    <a:pt x="228221" y="20167"/>
                  </a:lnTo>
                  <a:lnTo>
                    <a:pt x="259209" y="44640"/>
                  </a:lnTo>
                  <a:lnTo>
                    <a:pt x="265051" y="50405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54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16"/>
                  </a:lnTo>
                  <a:lnTo>
                    <a:pt x="303152" y="151916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87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16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42"/>
                  </a:lnTo>
                  <a:lnTo>
                    <a:pt x="3601" y="185737"/>
                  </a:lnTo>
                  <a:lnTo>
                    <a:pt x="720" y="208775"/>
                  </a:lnTo>
                  <a:lnTo>
                    <a:pt x="720" y="220294"/>
                  </a:lnTo>
                  <a:lnTo>
                    <a:pt x="0" y="220294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78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57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94"/>
                  </a:lnTo>
                  <a:lnTo>
                    <a:pt x="440566" y="208775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65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94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78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60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57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94"/>
                  </a:lnTo>
                  <a:lnTo>
                    <a:pt x="720" y="220294"/>
                  </a:lnTo>
                  <a:lnTo>
                    <a:pt x="720" y="208775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42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82"/>
                  </a:lnTo>
                  <a:lnTo>
                    <a:pt x="120218" y="24485"/>
                  </a:lnTo>
                  <a:lnTo>
                    <a:pt x="141818" y="15125"/>
                  </a:lnTo>
                  <a:lnTo>
                    <a:pt x="152613" y="10807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65"/>
                  </a:lnTo>
                  <a:lnTo>
                    <a:pt x="277153" y="7924"/>
                  </a:lnTo>
                  <a:lnTo>
                    <a:pt x="320347" y="24485"/>
                  </a:lnTo>
                  <a:lnTo>
                    <a:pt x="358501" y="49682"/>
                  </a:lnTo>
                  <a:lnTo>
                    <a:pt x="367139" y="56870"/>
                  </a:lnTo>
                  <a:lnTo>
                    <a:pt x="398095" y="91427"/>
                  </a:lnTo>
                  <a:lnTo>
                    <a:pt x="421129" y="131025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42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75"/>
                  </a:lnTo>
                  <a:lnTo>
                    <a:pt x="440566" y="220294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10182" y="1184186"/>
            <a:ext cx="988250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60" dirty="0"/>
              <a:t>Tendência para computação de borda</a:t>
            </a:r>
            <a:endParaRPr spc="-445" dirty="0"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6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6"/>
            <a:ext cx="7219949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442023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lang="pt-BR" sz="2800" spc="-155" dirty="0"/>
              <a:t>Implementação da solução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4610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45" dirty="0"/>
              <a:t>Estudo de caso</a:t>
            </a:r>
            <a:endParaRPr spc="-195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A5E377-E295-B885-9A3A-78D03441889C}"/>
              </a:ext>
            </a:extLst>
          </p:cNvPr>
          <p:cNvSpPr txBox="1"/>
          <p:nvPr/>
        </p:nvSpPr>
        <p:spPr>
          <a:xfrm>
            <a:off x="412102" y="3778250"/>
            <a:ext cx="91503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exploração de estudos de casos reais de implementação de computação periférica no seguimento de </a:t>
            </a:r>
            <a:r>
              <a:rPr lang="pt-BR" sz="3200" dirty="0">
                <a:latin typeface="Liberation Sans Narrow"/>
              </a:rPr>
              <a:t>veículos</a:t>
            </a:r>
            <a:r>
              <a:rPr lang="pt-BR" sz="3200" dirty="0"/>
              <a:t> fornece informações valiosas sobre os benefícios tangíveis e os desafios enfrentados pelas organizações. Estes exemplos demonstram o impacto transformador da computação periférica na gestão dos transportes.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34969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85" dirty="0"/>
              <a:t>Conclusão</a:t>
            </a:r>
            <a:endParaRPr spc="-385" dirty="0"/>
          </a:p>
        </p:txBody>
      </p: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376513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lang="pt-BR" spc="-10" dirty="0"/>
              <a:t>Em conclusão, a computação periférica representa uma mudança de paradigma no seguimento de veículos, oferecendo informações em tempo real, segurança melhorada e eficiência operacional. A adoção desta tecnologia é essencial para conduzir o futuro da gestão dos transportes para soluções inteligentes e baseadas em dados.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50350" y="1161455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125"/>
              </a:spcBef>
            </a:pPr>
            <a:r>
              <a:rPr lang="pt-BR" spc="-195" dirty="0"/>
              <a:t>Segurança dos dados</a:t>
            </a:r>
            <a:endParaRPr spc="-17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Objetivos do projeto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247487" y="2326970"/>
            <a:ext cx="8720664" cy="78733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Contexto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A necessidade de sistemas com controle e análise de dados eficientes de rastreamento de veículos para logística, segurança e gestão de frotas.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Problema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Limitações dos sistemas tradicionais baseados em nuvem, como latência, largura de banda e custos de transmissão de dados envolvendo altos custos. Demanda de abastecimento de carros elétricos, um momento mais atual e futuro. Demanda de espaço e vagas em eventos. Controle de tempo de carros. Análise de segurança sobre carros, sendo eles roubados, ou acidentes que possam acontecer.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800" dirty="0">
              <a:latin typeface="Trebuchet MS"/>
              <a:cs typeface="Trebuchet MS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786D4B6-DC52-B167-B434-4CDD46E56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950" y="0"/>
            <a:ext cx="7143636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6735" y="3032204"/>
            <a:ext cx="5861303" cy="6413531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F289214D-6C62-0E88-A1B2-18FE1C33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Desafios atuais para computação de borda e visão computacional</a:t>
            </a:r>
            <a:endParaRPr spc="-90" dirty="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52410A-0F93-EF88-5ADF-5768797B1AD3}"/>
              </a:ext>
            </a:extLst>
          </p:cNvPr>
          <p:cNvSpPr txBox="1"/>
          <p:nvPr/>
        </p:nvSpPr>
        <p:spPr>
          <a:xfrm>
            <a:off x="1682750" y="3602433"/>
            <a:ext cx="10020936" cy="64241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spc="-25" dirty="0">
                <a:latin typeface="Trebuchet MS"/>
                <a:cs typeface="Trebuchet MS"/>
              </a:rPr>
              <a:t>Modelos complexos, redução de custos e desenvolvedores de soluções são escassos.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trânsito, com problemas devido a falha humana, tecnologias complexas, custosas e antigas.</a:t>
            </a: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Controle de trânsito em universidades pouco verificado e analisado.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dirty="0">
                <a:solidFill>
                  <a:schemeClr val="dk1"/>
                </a:solidFill>
                <a:latin typeface="Trebuchet MS"/>
                <a:cs typeface="Trebuchet MS"/>
                <a:sym typeface="Trebuchet MS"/>
              </a:rPr>
              <a:t>	</a:t>
            </a:r>
            <a:endParaRPr lang="pt-BR" sz="25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5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4932" y="8350250"/>
            <a:ext cx="1944258" cy="19479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20" name="object 18">
            <a:extLst>
              <a:ext uri="{FF2B5EF4-FFF2-40B4-BE49-F238E27FC236}">
                <a16:creationId xmlns:a16="http://schemas.microsoft.com/office/drawing/2014/main" id="{8AD77427-75DD-7666-87BD-E6A2B8AE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Dispositivos e arquitetura da solução</a:t>
            </a:r>
            <a:endParaRPr spc="-9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84C2968-7B33-598A-1E60-68E2A609B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50" y="2908120"/>
            <a:ext cx="11012038" cy="4958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6940550" y="2178050"/>
            <a:ext cx="91506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proposta utiliza rastreamento de veículos, proporcionando análise de algumas métricas, através de um sistema com dashboard, uma solução mais eficiente e econômica em comparação às abordagens tradicionais.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Redução de Custos;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Controle de Velocidade e Distância;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Análise de Fluxo de Tráfego;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Captura e Análise de Placas;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Segurança.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Projeto e Solução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Base de dados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0FD553-A444-86D9-4016-4CB0AEA8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59" y="2134159"/>
            <a:ext cx="6315075" cy="71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40762" y="86847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Resultados </a:t>
            </a:r>
            <a:endParaRPr spc="-55" dirty="0"/>
          </a:p>
        </p:txBody>
      </p:sp>
      <p:graphicFrame>
        <p:nvGraphicFramePr>
          <p:cNvPr id="10" name="Google Shape;491;p37">
            <a:extLst>
              <a:ext uri="{FF2B5EF4-FFF2-40B4-BE49-F238E27FC236}">
                <a16:creationId xmlns:a16="http://schemas.microsoft.com/office/drawing/2014/main" id="{49F50AC4-68AD-A5AA-45C0-EDAD9482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25481"/>
              </p:ext>
            </p:extLst>
          </p:nvPr>
        </p:nvGraphicFramePr>
        <p:xfrm>
          <a:off x="1758950" y="2222570"/>
          <a:ext cx="13944600" cy="6398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3833633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FPS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CPU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RAM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mAP50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Precisão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Recall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F1-Score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Tamanho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544 MB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12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520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93%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480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F0D5F45-EF1A-FE41-8505-BF2242DCE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r="9023"/>
          <a:stretch/>
        </p:blipFill>
        <p:spPr>
          <a:xfrm>
            <a:off x="5264150" y="2202658"/>
            <a:ext cx="8607529" cy="78776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6D1C3C3-A264-6F19-593C-BC1CB1B1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2203783"/>
            <a:ext cx="11506200" cy="76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568</Words>
  <Application>Microsoft Office PowerPoint</Application>
  <PresentationFormat>Personalizar</PresentationFormat>
  <Paragraphs>90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Liberation Sans Narrow</vt:lpstr>
      <vt:lpstr>Trebuchet MS</vt:lpstr>
      <vt:lpstr>Office Theme</vt:lpstr>
      <vt:lpstr>Apresentação do PowerPoint</vt:lpstr>
      <vt:lpstr>Objetivos do projeto</vt:lpstr>
      <vt:lpstr>Desafios atuais para computação de borda e visão computacional</vt:lpstr>
      <vt:lpstr>Dispositivos e arquitetura da solução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Edge Computing Use Cases in Vehicle Tracking</vt:lpstr>
      <vt:lpstr>Tendência para computação de borda</vt:lpstr>
      <vt:lpstr>Implementação da solução</vt:lpstr>
      <vt:lpstr>Estudo de caso</vt:lpstr>
      <vt:lpstr>Conclusão</vt:lpstr>
      <vt:lpstr>Segurança dos dados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Hyago Silva</cp:lastModifiedBy>
  <cp:revision>5</cp:revision>
  <dcterms:created xsi:type="dcterms:W3CDTF">2024-05-29T12:43:17Z</dcterms:created>
  <dcterms:modified xsi:type="dcterms:W3CDTF">2024-06-17T02:14:55Z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